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sldIdLst>
    <p:sldId id="304" r:id="rId5"/>
    <p:sldId id="310" r:id="rId6"/>
    <p:sldId id="317" r:id="rId7"/>
    <p:sldId id="320" r:id="rId8"/>
    <p:sldId id="318" r:id="rId9"/>
    <p:sldId id="321" r:id="rId10"/>
    <p:sldId id="319" r:id="rId11"/>
    <p:sldId id="281" r:id="rId12"/>
    <p:sldId id="284" r:id="rId13"/>
    <p:sldId id="282" r:id="rId14"/>
    <p:sldId id="322" r:id="rId15"/>
    <p:sldId id="323" r:id="rId16"/>
    <p:sldId id="324" r:id="rId17"/>
    <p:sldId id="326" r:id="rId18"/>
    <p:sldId id="325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  <a:srgbClr val="EAB200"/>
    <a:srgbClr val="C89800"/>
    <a:srgbClr val="74B230"/>
    <a:srgbClr val="FFC000"/>
    <a:srgbClr val="FF57C3"/>
    <a:srgbClr val="E9463A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853" autoAdjust="0"/>
  </p:normalViewPr>
  <p:slideViewPr>
    <p:cSldViewPr snapToGrid="0">
      <p:cViewPr varScale="1">
        <p:scale>
          <a:sx n="81" d="100"/>
          <a:sy n="81" d="100"/>
        </p:scale>
        <p:origin x="1614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Defining a function</a:t>
            </a:r>
            <a:r>
              <a:rPr lang="en-US" u="none" dirty="0"/>
              <a:t> </a:t>
            </a:r>
            <a:r>
              <a:rPr lang="en-US" dirty="0"/>
              <a:t>is like teaching your dog a trick</a:t>
            </a:r>
            <a:r>
              <a:rPr lang="en-US" baseline="0" dirty="0"/>
              <a:t> (if your dog was a genius). It’s like saying “when I say </a:t>
            </a:r>
            <a:r>
              <a:rPr lang="en-US" b="1" baseline="0" dirty="0"/>
              <a:t>fetch</a:t>
            </a:r>
            <a:r>
              <a:rPr lang="en-US" b="0" baseline="0" dirty="0"/>
              <a:t>, you should find the ball, grab it, and return it to me.”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69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2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2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</a:t>
            </a:r>
            <a:r>
              <a:rPr lang="en-US" baseline="0" dirty="0"/>
              <a:t> is the syntax for </a:t>
            </a:r>
            <a:r>
              <a:rPr lang="en-US" b="1" baseline="0" dirty="0"/>
              <a:t>defining</a:t>
            </a:r>
            <a:r>
              <a:rPr lang="en-US" baseline="0" dirty="0"/>
              <a:t> a function. Make sure to note each part of the definition.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94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Calling</a:t>
            </a:r>
            <a:r>
              <a:rPr lang="en-US" u="sng" baseline="0" dirty="0"/>
              <a:t> a function</a:t>
            </a:r>
            <a:r>
              <a:rPr lang="en-US" u="none" baseline="0" dirty="0"/>
              <a:t> is like telling your dog to do the trick. It’s like saying “</a:t>
            </a:r>
            <a:r>
              <a:rPr lang="en-US" b="1" u="none" baseline="0" dirty="0"/>
              <a:t>fetch!</a:t>
            </a:r>
            <a:r>
              <a:rPr lang="en-US" b="0" u="none" baseline="0" dirty="0"/>
              <a:t>” and having your dog perform the trick.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This</a:t>
            </a:r>
            <a:r>
              <a:rPr lang="en-US" u="none" baseline="0" dirty="0"/>
              <a:t> is the syntax for </a:t>
            </a:r>
            <a:r>
              <a:rPr lang="en-US" b="1" u="none" baseline="0" dirty="0"/>
              <a:t>calling</a:t>
            </a:r>
            <a:r>
              <a:rPr lang="en-US" u="none" baseline="0" dirty="0"/>
              <a:t> a function. Make sure to note each part of the definition.</a:t>
            </a:r>
          </a:p>
          <a:p>
            <a:endParaRPr lang="en-US" b="0" i="1" u="none" baseline="0" dirty="0"/>
          </a:p>
          <a:p>
            <a:r>
              <a:rPr lang="en-US" b="0" i="1" u="none" baseline="0" dirty="0"/>
              <a:t>NOTE: Parameters and Arguments are two sides of the same coin. </a:t>
            </a:r>
            <a:r>
              <a:rPr lang="en-US" b="1" i="1" u="none" baseline="0" dirty="0"/>
              <a:t>Arguments</a:t>
            </a:r>
            <a:r>
              <a:rPr lang="en-US" b="0" i="1" u="none" baseline="0" dirty="0"/>
              <a:t> are passed into functions when they are called, whereas </a:t>
            </a:r>
            <a:r>
              <a:rPr lang="en-US" b="1" i="1" u="none" baseline="0" dirty="0"/>
              <a:t>Parameters</a:t>
            </a:r>
            <a:r>
              <a:rPr lang="en-US" b="0" i="1" u="none" baseline="0" dirty="0"/>
              <a:t> are those function variables in the definition.</a:t>
            </a:r>
            <a:endParaRPr lang="en-US" b="1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16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Callbacks</a:t>
            </a:r>
            <a:r>
              <a:rPr lang="en-US" dirty="0"/>
              <a:t> are another way to use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4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 is a callback?</a:t>
            </a:r>
            <a:r>
              <a:rPr lang="en-US" baseline="0" dirty="0"/>
              <a:t> First, let’s talk about JavaScript background.</a:t>
            </a:r>
          </a:p>
          <a:p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Functions are objects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Functions can be parameters to other functions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When a function is a parameter, it is called a </a:t>
            </a:r>
            <a:r>
              <a:rPr lang="en-US" b="1" baseline="0" dirty="0"/>
              <a:t>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reasons to use callbacks. It will be necessary for our full-stack web development projects whenever</a:t>
            </a:r>
            <a:r>
              <a:rPr lang="en-US" baseline="0" dirty="0"/>
              <a:t> we want to do anything on command.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look at an example.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="1" baseline="0" dirty="0" err="1"/>
              <a:t>runFunction</a:t>
            </a:r>
            <a:r>
              <a:rPr lang="en-US" baseline="0" dirty="0"/>
              <a:t> function has a parameter that is a function. In the body of the function, the callback is called.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“hi” will be printed to the console.</a:t>
            </a:r>
          </a:p>
          <a:p>
            <a:endParaRPr lang="en-US" dirty="0"/>
          </a:p>
          <a:p>
            <a:r>
              <a:rPr lang="en-US" b="1" dirty="0"/>
              <a:t>Click</a:t>
            </a:r>
            <a:r>
              <a:rPr lang="en-US" b="1" baseline="0" dirty="0"/>
              <a:t> the link</a:t>
            </a:r>
            <a:r>
              <a:rPr lang="en-US" b="0" baseline="0" dirty="0"/>
              <a:t> to open a </a:t>
            </a:r>
            <a:r>
              <a:rPr lang="en-US" b="0" baseline="0" dirty="0" err="1"/>
              <a:t>Repl</a:t>
            </a:r>
            <a:r>
              <a:rPr lang="en-US" b="0" baseline="0" dirty="0"/>
              <a:t> Project and see the code in action.</a:t>
            </a:r>
          </a:p>
          <a:p>
            <a:endParaRPr lang="en-US" b="0" baseline="0" dirty="0"/>
          </a:p>
          <a:p>
            <a:r>
              <a:rPr lang="en-US" b="1" baseline="0" dirty="0"/>
              <a:t>In the </a:t>
            </a:r>
            <a:r>
              <a:rPr lang="en-US" b="1" baseline="0" dirty="0" err="1"/>
              <a:t>Repl</a:t>
            </a:r>
            <a:r>
              <a:rPr lang="en-US" b="1" baseline="0" dirty="0"/>
              <a:t> project</a:t>
            </a:r>
            <a:r>
              <a:rPr lang="en-US" b="0" baseline="0" dirty="0"/>
              <a:t>, add another `callback()` to the body of the `</a:t>
            </a:r>
            <a:r>
              <a:rPr lang="en-US" b="0" baseline="0" dirty="0" err="1"/>
              <a:t>runFunction</a:t>
            </a:r>
            <a:r>
              <a:rPr lang="en-US" b="0" baseline="0" dirty="0"/>
              <a:t>` function to see what happens!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BasicCallback#script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it.com/@HylandOutreach/FunctionVariable#script.j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Hy-Tech Club: Web 103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function with a callback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001036"/>
            <a:ext cx="11430000" cy="2573054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848600" y="2001036"/>
            <a:ext cx="2831432" cy="774198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56964"/>
            <a:ext cx="110871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a </a:t>
            </a:r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</a:t>
            </a:r>
            <a:endParaRPr lang="en-US" sz="4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It is a </a:t>
            </a:r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parameter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for </a:t>
            </a:r>
            <a:r>
              <a:rPr lang="en-US" sz="40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185736" y="2801136"/>
            <a:ext cx="2791327" cy="788068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9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Using </a:t>
            </a:r>
            <a:r>
              <a:rPr lang="en-US" sz="4000" cap="none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972800" cy="4800600"/>
          </a:xfrm>
        </p:spPr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"hi"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err="1">
                <a:solidFill>
                  <a:srgbClr val="9CDCFE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7-Point Star 4"/>
          <p:cNvSpPr/>
          <p:nvPr/>
        </p:nvSpPr>
        <p:spPr bwMode="auto">
          <a:xfrm>
            <a:off x="6571247" y="2263775"/>
            <a:ext cx="4914900" cy="4229100"/>
          </a:xfrm>
          <a:prstGeom prst="star7">
            <a:avLst>
              <a:gd name="adj" fmla="val 38286"/>
              <a:gd name="hf" fmla="val 102572"/>
              <a:gd name="vf" fmla="val 105210"/>
            </a:avLst>
          </a:prstGeom>
          <a:solidFill>
            <a:srgbClr val="FFFFFF"/>
          </a:solidFill>
          <a:ln w="12700">
            <a:solidFill>
              <a:schemeClr val="tx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  <a:hlinkClick r:id="rId3"/>
              </a:rPr>
              <a:t>What will happen?</a:t>
            </a:r>
            <a:endParaRPr lang="en-US" sz="5400" dirty="0">
              <a:solidFill>
                <a:schemeClr val="bg2">
                  <a:lumMod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Functions as variables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972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plusOne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5400" b="1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5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5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plusOne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7175D-8A41-4ACC-864B-04B90C797CEE}"/>
              </a:ext>
            </a:extLst>
          </p:cNvPr>
          <p:cNvSpPr/>
          <p:nvPr/>
        </p:nvSpPr>
        <p:spPr>
          <a:xfrm>
            <a:off x="8494296" y="2707105"/>
            <a:ext cx="2286000" cy="144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464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Passing a 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9728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displayResult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000" b="1" dirty="0">
                <a:solidFill>
                  <a:srgbClr val="9CDCFE"/>
                </a:solidFill>
                <a:latin typeface="Consolas" panose="020B0609020204030204" pitchFamily="49" charset="0"/>
              </a:rPr>
              <a:t>fun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4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4000" b="1" dirty="0">
                <a:solidFill>
                  <a:srgbClr val="DCDCAA"/>
                </a:solidFill>
                <a:latin typeface="Consolas" panose="020B0609020204030204" pitchFamily="49" charset="0"/>
              </a:rPr>
              <a:t>fun</a:t>
            </a:r>
            <a:r>
              <a:rPr lang="en-US" sz="4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sz="40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40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54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displayResult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plusOne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4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5A2A2F-D02E-4CF1-A306-19D44FCD4097}"/>
              </a:ext>
            </a:extLst>
          </p:cNvPr>
          <p:cNvSpPr/>
          <p:nvPr/>
        </p:nvSpPr>
        <p:spPr>
          <a:xfrm>
            <a:off x="8494296" y="2707105"/>
            <a:ext cx="2286000" cy="144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10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78F52CD-2A7F-180B-D156-91969CEB1EE7}"/>
              </a:ext>
            </a:extLst>
          </p:cNvPr>
          <p:cNvSpPr/>
          <p:nvPr/>
        </p:nvSpPr>
        <p:spPr>
          <a:xfrm>
            <a:off x="939858" y="3351437"/>
            <a:ext cx="8667279" cy="11821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E5D52-E1E3-6202-7BD7-1C4A3EAD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that use callbacks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58DF0-431D-DA3C-6F64-FCCCE765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9CEEE-96AC-B5FA-FB52-A67A4687A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75D55C3-B947-A4EE-AB3C-574A6E48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 &amp; Callbacks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35F06E-7E16-7773-7B6E-20A0872AB3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9386" y="2938394"/>
            <a:ext cx="2429214" cy="981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F61E62-5772-955B-838F-26B4FC4B01E9}"/>
              </a:ext>
            </a:extLst>
          </p:cNvPr>
          <p:cNvSpPr txBox="1"/>
          <p:nvPr/>
        </p:nvSpPr>
        <p:spPr>
          <a:xfrm>
            <a:off x="838200" y="1543563"/>
            <a:ext cx="5065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 =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42436E-73D9-ECE4-FCC4-9BA68E6E2E7F}"/>
              </a:ext>
            </a:extLst>
          </p:cNvPr>
          <p:cNvSpPr txBox="1"/>
          <p:nvPr/>
        </p:nvSpPr>
        <p:spPr>
          <a:xfrm>
            <a:off x="1331744" y="3811577"/>
            <a:ext cx="78835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btn.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hi);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21DAAB-5368-794C-8CDF-3001A1240897}"/>
              </a:ext>
            </a:extLst>
          </p:cNvPr>
          <p:cNvSpPr/>
          <p:nvPr/>
        </p:nvSpPr>
        <p:spPr>
          <a:xfrm>
            <a:off x="6096000" y="1636023"/>
            <a:ext cx="5731711" cy="11821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3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(hi,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9B909-B7DA-92F9-0519-6CA41968E202}"/>
              </a:ext>
            </a:extLst>
          </p:cNvPr>
          <p:cNvSpPr txBox="1"/>
          <p:nvPr/>
        </p:nvSpPr>
        <p:spPr>
          <a:xfrm>
            <a:off x="4279441" y="3372123"/>
            <a:ext cx="3248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hi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when </a:t>
            </a:r>
            <a:r>
              <a:rPr lang="en-US" sz="2000" b="1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is clicked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D14E41-9743-F732-E342-4CA8DBAC73D0}"/>
              </a:ext>
            </a:extLst>
          </p:cNvPr>
          <p:cNvSpPr txBox="1"/>
          <p:nvPr/>
        </p:nvSpPr>
        <p:spPr>
          <a:xfrm>
            <a:off x="8250999" y="1680623"/>
            <a:ext cx="319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hi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once every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1000ms</a:t>
            </a:r>
          </a:p>
        </p:txBody>
      </p:sp>
    </p:spTree>
    <p:extLst>
      <p:ext uri="{BB962C8B-B14F-4D97-AF65-F5344CB8AC3E}">
        <p14:creationId xmlns:p14="http://schemas.microsoft.com/office/powerpoint/2010/main" val="3223863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D49A-AF8A-4133-BE09-DEE1207A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Example: </a:t>
            </a:r>
            <a:r>
              <a:rPr lang="en-US" sz="7200" dirty="0">
                <a:hlinkClick r:id="rId2"/>
              </a:rPr>
              <a:t>Replit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3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26" name="Content Placeholder 25" descr="Quill with solid fill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793" y="2167999"/>
            <a:ext cx="2284413" cy="2743200"/>
          </a:xfrm>
        </p:spPr>
        <p:txBody>
          <a:bodyPr>
            <a:normAutofit/>
          </a:bodyPr>
          <a:lstStyle/>
          <a:p>
            <a:r>
              <a:rPr lang="en-ZA" sz="2000" b="1" dirty="0"/>
              <a:t>Defining a Function</a:t>
            </a:r>
          </a:p>
          <a:p>
            <a:endParaRPr lang="en-ZA" noProof="1"/>
          </a:p>
        </p:txBody>
      </p:sp>
      <p:pic>
        <p:nvPicPr>
          <p:cNvPr id="28" name="Content Placeholder 27" descr="Run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sz="2000" b="1" noProof="1"/>
              <a:t>Calling a Function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sz="2000" b="1" noProof="1"/>
              <a:t>Using a Callback</a:t>
            </a:r>
          </a:p>
        </p:txBody>
      </p:sp>
      <p:pic>
        <p:nvPicPr>
          <p:cNvPr id="30" name="Content Placeholder 29" descr="Speaker phone with solid fill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eaching a dog a trick">
            <a:extLst>
              <a:ext uri="{FF2B5EF4-FFF2-40B4-BE49-F238E27FC236}">
                <a16:creationId xmlns:a16="http://schemas.microsoft.com/office/drawing/2014/main" id="{C824EB88-EB4D-4CDC-94E5-9C8F9123D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9933" r="141" b="993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D77-C8CF-43DB-92EA-B1DC75CA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147" y="-1"/>
            <a:ext cx="4515853" cy="2617120"/>
          </a:xfrm>
        </p:spPr>
        <p:txBody>
          <a:bodyPr>
            <a:normAutofit/>
          </a:bodyPr>
          <a:lstStyle/>
          <a:p>
            <a:r>
              <a:rPr lang="en-US" sz="6700" dirty="0"/>
              <a:t>Defining</a:t>
            </a:r>
            <a:r>
              <a:rPr lang="en-US" sz="4400" dirty="0"/>
              <a:t> a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F6540-1795-4EA4-86C6-2551D4E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7BD1-A95F-4C28-BFA4-9DB41EB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A781-7537-4ECC-9818-386534B4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0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FFD6-B9A2-4789-B219-AE046EA5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Defining a function – in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C0B53-3D63-4C24-B9F4-5E648C0E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455821"/>
            <a:ext cx="8276202" cy="472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function</a:t>
            </a:r>
            <a:r>
              <a:rPr lang="en-US" sz="3600" b="1" dirty="0"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 num2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)</a:t>
            </a:r>
            <a:r>
              <a:rPr lang="en-US" sz="3600" b="1" dirty="0"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endParaRPr lang="en-US" sz="36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let x = 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 + 1;</a:t>
            </a: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alert(x);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x = x + 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;</a:t>
            </a: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let(x);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4C5A4-99AF-4F09-AF26-401BE454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10963-0D69-4E1C-A790-70FD5FEB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8D453-BE4B-40AA-A928-7FD42FEA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3AE39-7EBF-439D-9CB5-4AE4631B049E}"/>
              </a:ext>
            </a:extLst>
          </p:cNvPr>
          <p:cNvSpPr/>
          <p:nvPr/>
        </p:nvSpPr>
        <p:spPr>
          <a:xfrm>
            <a:off x="6619373" y="2242845"/>
            <a:ext cx="4365459" cy="39341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rgbClr val="E9463A"/>
                </a:solidFill>
              </a:rPr>
              <a:t>Function keyword</a:t>
            </a:r>
          </a:p>
          <a:p>
            <a:r>
              <a:rPr lang="en-US" sz="4000" b="1" dirty="0">
                <a:solidFill>
                  <a:srgbClr val="74B230"/>
                </a:solidFill>
              </a:rPr>
              <a:t>Function name</a:t>
            </a:r>
          </a:p>
          <a:p>
            <a:r>
              <a:rPr lang="en-US" sz="4000" b="1" dirty="0">
                <a:solidFill>
                  <a:srgbClr val="A365D1"/>
                </a:solidFill>
              </a:rPr>
              <a:t>Parentheses</a:t>
            </a:r>
          </a:p>
          <a:p>
            <a:r>
              <a:rPr lang="en-US" sz="4000" b="1" dirty="0">
                <a:solidFill>
                  <a:srgbClr val="FF57C3"/>
                </a:solidFill>
              </a:rPr>
              <a:t>Parameters</a:t>
            </a:r>
          </a:p>
          <a:p>
            <a:r>
              <a:rPr lang="en-US" sz="4000" b="1" dirty="0">
                <a:solidFill>
                  <a:srgbClr val="EAB200"/>
                </a:solidFill>
              </a:rPr>
              <a:t>Curly brackets</a:t>
            </a:r>
          </a:p>
          <a:p>
            <a:r>
              <a:rPr lang="en-US" sz="4000" b="1" dirty="0">
                <a:solidFill>
                  <a:srgbClr val="00B0F0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4164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824EB88-EB4D-4CDC-94E5-9C8F9123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5781" b="1578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D77-C8CF-43DB-92EA-B1DC75CA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147" y="-1"/>
            <a:ext cx="4515853" cy="2617120"/>
          </a:xfrm>
        </p:spPr>
        <p:txBody>
          <a:bodyPr>
            <a:normAutofit/>
          </a:bodyPr>
          <a:lstStyle/>
          <a:p>
            <a:r>
              <a:rPr lang="en-US" sz="6700" dirty="0"/>
              <a:t>Calling</a:t>
            </a:r>
            <a:r>
              <a:rPr lang="en-US" sz="4400" dirty="0"/>
              <a:t> a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F6540-1795-4EA4-86C6-2551D4E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7BD1-A95F-4C28-BFA4-9DB41EB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A781-7537-4ECC-9818-386534B4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FFD6-B9A2-4789-B219-AE046EA5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Calling a function – in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C0B53-3D63-4C24-B9F4-5E648C0E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455821"/>
            <a:ext cx="8276202" cy="787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 -2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)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;</a:t>
            </a: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4C5A4-99AF-4F09-AF26-401BE454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10963-0D69-4E1C-A790-70FD5FEB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8D453-BE4B-40AA-A928-7FD42FEA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3AE39-7EBF-439D-9CB5-4AE4631B049E}"/>
              </a:ext>
            </a:extLst>
          </p:cNvPr>
          <p:cNvSpPr/>
          <p:nvPr/>
        </p:nvSpPr>
        <p:spPr>
          <a:xfrm>
            <a:off x="1108430" y="2781384"/>
            <a:ext cx="4114800" cy="2466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4B23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Function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A365D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Parentheses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57C3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Arguments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B62F3-CFE5-4BBA-B09F-90B0F716E1DE}"/>
              </a:ext>
            </a:extLst>
          </p:cNvPr>
          <p:cNvSpPr txBox="1"/>
          <p:nvPr/>
        </p:nvSpPr>
        <p:spPr>
          <a:xfrm>
            <a:off x="6005261" y="2175627"/>
            <a:ext cx="4991602" cy="325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Now, in the </a:t>
            </a:r>
            <a:r>
              <a:rPr lang="en-US" sz="3600" b="1" i="1" dirty="0">
                <a:solidFill>
                  <a:schemeClr val="bg1"/>
                </a:solidFill>
              </a:rPr>
              <a:t>body</a:t>
            </a:r>
            <a:r>
              <a:rPr lang="en-US" sz="3600" b="1" dirty="0">
                <a:solidFill>
                  <a:schemeClr val="bg1"/>
                </a:solidFill>
              </a:rPr>
              <a:t> of the function, variables will be set like so: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let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=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let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=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742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824EB88-EB4D-4CDC-94E5-9C8F9123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</a:blip>
          <a:srcRect t="17656" b="17656"/>
          <a:stretch/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D77-C8CF-43DB-92EA-B1DC75CA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509633">
            <a:off x="5723020" y="2137098"/>
            <a:ext cx="5775158" cy="19250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Using a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700" dirty="0">
                <a:solidFill>
                  <a:schemeClr val="bg1"/>
                </a:solidFill>
              </a:rPr>
              <a:t>Callback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F6540-1795-4EA4-86C6-2551D4E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7BD1-A95F-4C28-BFA4-9DB41EB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A781-7537-4ECC-9818-386534B4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8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4508709"/>
          </a:xfrm>
          <a:solidFill>
            <a:schemeClr val="bg2"/>
          </a:solidFill>
        </p:spPr>
        <p:txBody>
          <a:bodyPr anchor="ctr">
            <a:noAutofit/>
          </a:bodyPr>
          <a:lstStyle/>
          <a:p>
            <a:r>
              <a:rPr lang="en-US" sz="3200" dirty="0"/>
              <a:t>Functions in JavaScript are </a:t>
            </a:r>
            <a:r>
              <a:rPr lang="en-US" sz="4400" b="1" dirty="0"/>
              <a:t>objects</a:t>
            </a:r>
            <a:endParaRPr lang="en-US" sz="3200" dirty="0"/>
          </a:p>
          <a:p>
            <a:pPr lvl="1"/>
            <a:r>
              <a:rPr lang="en-US" sz="2800" dirty="0"/>
              <a:t>Just like numbers, strings, </a:t>
            </a:r>
            <a:r>
              <a:rPr lang="en-US" sz="2800" dirty="0" err="1"/>
              <a:t>etc</a:t>
            </a:r>
            <a:endParaRPr lang="en-US" sz="2800" dirty="0"/>
          </a:p>
          <a:p>
            <a:endParaRPr lang="en-US" sz="1000" dirty="0"/>
          </a:p>
          <a:p>
            <a:r>
              <a:rPr lang="en-US" sz="3200" dirty="0"/>
              <a:t>Because of this, developers can use them as </a:t>
            </a:r>
            <a:r>
              <a:rPr lang="en-US" sz="4400" b="1" dirty="0"/>
              <a:t>parameters</a:t>
            </a:r>
            <a:endParaRPr lang="en-US" sz="3200" b="1" dirty="0"/>
          </a:p>
          <a:p>
            <a:endParaRPr lang="en-US" sz="1000" dirty="0"/>
          </a:p>
          <a:p>
            <a:r>
              <a:rPr lang="en-US" sz="3200" dirty="0"/>
              <a:t>Any function that is passed as an argument, and subsequently called by the function that receives it is called a </a:t>
            </a:r>
            <a:r>
              <a:rPr lang="en-US" sz="4400" b="1" dirty="0"/>
              <a:t>callback</a:t>
            </a:r>
            <a:endParaRPr lang="en-US" sz="3200" dirty="0"/>
          </a:p>
        </p:txBody>
      </p:sp>
      <p:pic>
        <p:nvPicPr>
          <p:cNvPr id="1026" name="Picture 2" descr="Apollo Tennis Ball - CS-0187 - Production Advantage">
            <a:extLst>
              <a:ext uri="{FF2B5EF4-FFF2-40B4-BE49-F238E27FC236}">
                <a16:creationId xmlns:a16="http://schemas.microsoft.com/office/drawing/2014/main" id="{AB5031B6-5EE5-498B-A474-9224CC59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844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1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callbacks?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b="1" dirty="0"/>
              <a:t>Callbacks are a way to make sure certain code doesn’t execute until other code has already finished execution.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dirty="0"/>
              <a:t>Developers use callbacks to deal with a number of situations:</a:t>
            </a:r>
          </a:p>
          <a:p>
            <a:pPr marL="57150" indent="0">
              <a:buNone/>
            </a:pPr>
            <a:endParaRPr lang="en-US" dirty="0"/>
          </a:p>
          <a:p>
            <a:r>
              <a:rPr lang="en-US" dirty="0"/>
              <a:t>Click Handling</a:t>
            </a:r>
          </a:p>
          <a:p>
            <a:r>
              <a:rPr lang="en-US" dirty="0"/>
              <a:t>Web Requests</a:t>
            </a:r>
          </a:p>
          <a:p>
            <a:r>
              <a:rPr lang="en-US" dirty="0"/>
              <a:t>Database Queries</a:t>
            </a:r>
          </a:p>
        </p:txBody>
      </p:sp>
      <p:pic>
        <p:nvPicPr>
          <p:cNvPr id="2052" name="Picture 4" descr="Watch Click | Netflix">
            <a:extLst>
              <a:ext uri="{FF2B5EF4-FFF2-40B4-BE49-F238E27FC236}">
                <a16:creationId xmlns:a16="http://schemas.microsoft.com/office/drawing/2014/main" id="{51D9B646-2987-41AA-B16C-E3F475FA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0129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{0FB57774-881C-4D6C-AA87-9274C5086404}tf16411248_win32</Template>
  <TotalTime>229</TotalTime>
  <Words>732</Words>
  <Application>Microsoft Office PowerPoint</Application>
  <PresentationFormat>Widescreen</PresentationFormat>
  <Paragraphs>145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 Light</vt:lpstr>
      <vt:lpstr>Calibri</vt:lpstr>
      <vt:lpstr>Consolas</vt:lpstr>
      <vt:lpstr>Posterama</vt:lpstr>
      <vt:lpstr>Office Theme</vt:lpstr>
      <vt:lpstr>Functions &amp; Callbacks</vt:lpstr>
      <vt:lpstr>Agenda</vt:lpstr>
      <vt:lpstr>Defining a Function</vt:lpstr>
      <vt:lpstr>Defining a function – in code</vt:lpstr>
      <vt:lpstr>Calling a Function</vt:lpstr>
      <vt:lpstr>Calling a function – in code</vt:lpstr>
      <vt:lpstr>Using a Callback</vt:lpstr>
      <vt:lpstr>Some Background</vt:lpstr>
      <vt:lpstr>Why use callbacks?</vt:lpstr>
      <vt:lpstr>EXAMPLE: A function with a callback</vt:lpstr>
      <vt:lpstr>Example: Using runFunction</vt:lpstr>
      <vt:lpstr>Example: Functions as variables</vt:lpstr>
      <vt:lpstr>Example: Passing a Function</vt:lpstr>
      <vt:lpstr>Functions that use callbacks</vt:lpstr>
      <vt:lpstr>Example: Replit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&amp; Callbacks</dc:title>
  <dc:creator>Joseph Maxwell</dc:creator>
  <cp:lastModifiedBy>Joseph Maxwell</cp:lastModifiedBy>
  <cp:revision>4</cp:revision>
  <dcterms:created xsi:type="dcterms:W3CDTF">2023-01-24T15:52:04Z</dcterms:created>
  <dcterms:modified xsi:type="dcterms:W3CDTF">2023-01-26T17:50:13Z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